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146849154" r:id="rId5"/>
    <p:sldId id="2146849155" r:id="rId6"/>
    <p:sldId id="2146849136" r:id="rId7"/>
    <p:sldId id="2146849165" r:id="rId8"/>
    <p:sldId id="2146849166" r:id="rId9"/>
    <p:sldId id="2146849167" r:id="rId10"/>
    <p:sldId id="2146849168" r:id="rId11"/>
    <p:sldId id="21468491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0FCAC4-E193-41C3-BB92-98AE01472E70}" v="2" dt="2024-01-29T16:22:43.5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89BCF-E118-4010-9D24-022074722E6F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F04BB-A213-4794-9A20-87B7E7E5C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02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E2A6B-C91F-4838-A4FB-A7C9D2FFB5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13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E2A6B-C91F-4838-A4FB-A7C9D2FFB5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95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5FBED-85C4-4037-A118-8FAC5D6A149A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598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5FBED-85C4-4037-A118-8FAC5D6A149A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454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5FBED-85C4-4037-A118-8FAC5D6A149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677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5FBED-85C4-4037-A118-8FAC5D6A149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015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5FBED-85C4-4037-A118-8FAC5D6A149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847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E2A6B-C91F-4838-A4FB-A7C9D2FFB5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93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0AFF7-B68E-3CA6-7F23-23029500EC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448BD7-11BE-289E-F998-0CE4FEA1F4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A4050-267F-485A-2226-8D285C41F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3680-EDF9-4352-BD55-E7595F86D683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41F8A-094F-62AF-AB99-A1B322CE7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7FDD2-EC41-32D2-C243-460B46690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16A37-E1C8-416E-A5E3-4E7EAD00E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63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8002B-B934-CF4A-1E07-B919C68FA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DE2F7B-1CAF-05C5-85D9-2D79CD7CB1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6629B-C433-DC00-8F1D-D90C707F5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3680-EDF9-4352-BD55-E7595F86D683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70582-5CC9-5CE0-6407-28FC7077E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33F13-F9CD-F5FE-5A5E-61405EC1B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16A37-E1C8-416E-A5E3-4E7EAD00E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28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1231A4-677F-B306-3FC0-207D2849A3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BBE300-BFDE-9A93-B82E-C94760C7FC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FA5B8-38C9-D03F-64B1-533ED8CD9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3680-EDF9-4352-BD55-E7595F86D683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89778-8C83-AA98-F7C7-4E8EC092D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BB102-BD1D-44D1-E27A-6CF4495C9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16A37-E1C8-416E-A5E3-4E7EAD00E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86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6B98A7-483F-4C46-869F-0DD37E7913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venir LT Std 55 Roman" panose="020B0503020203020204" pitchFamily="34" charset="0"/>
              </a:defRPr>
            </a:lvl1pPr>
          </a:lstStyle>
          <a:p>
            <a:r>
              <a:rPr lang="en-US"/>
              <a:t>5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22DC1B-95DE-5645-9672-2871CB0507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079" y="365126"/>
            <a:ext cx="10889533" cy="1325563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venir 85 Heavy" panose="020B0603020203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4A86D5-499D-494C-98E8-490A1DCCCB0B}"/>
              </a:ext>
            </a:extLst>
          </p:cNvPr>
          <p:cNvSpPr/>
          <p:nvPr userDrawn="1"/>
        </p:nvSpPr>
        <p:spPr>
          <a:xfrm>
            <a:off x="1" y="0"/>
            <a:ext cx="2007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</p:spTree>
    <p:extLst>
      <p:ext uri="{BB962C8B-B14F-4D97-AF65-F5344CB8AC3E}">
        <p14:creationId xmlns:p14="http://schemas.microsoft.com/office/powerpoint/2010/main" val="302051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D6110-0501-6C05-25B8-0874F841F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7134F-2B56-00DB-FD3C-88856640F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97A8B-6651-4B94-480F-8D853E542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3680-EDF9-4352-BD55-E7595F86D683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2865B-BB89-8C81-A317-77359E0C7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C7E48-6C92-B34C-A979-F0C33EB95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16A37-E1C8-416E-A5E3-4E7EAD00E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08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572FB-0F0B-C64D-E2EA-AE47380C6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1C1EE-9137-3C2F-04F3-27779CFE9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A26CA-19B6-AA4B-C8A6-A1F814C28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3680-EDF9-4352-BD55-E7595F86D683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B33BD-5BA7-24A2-49DB-1AADA4F7E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39552-9534-1321-A419-01B7FFB58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16A37-E1C8-416E-A5E3-4E7EAD00E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17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E9B22-8AB0-A8DB-A272-E0E673ADA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722D6-F7F5-2AAA-367E-985BEAC5A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CA160D-5935-F3CD-2352-B5601708E7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04D232-B85C-04C0-AC42-66CF7FB13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3680-EDF9-4352-BD55-E7595F86D683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7F4F9F-05BA-A757-ACB8-EA2D7B2B7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573051-EB10-6C76-DA19-1A7478FA8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16A37-E1C8-416E-A5E3-4E7EAD00E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8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89FA4-13E3-8D41-643F-62AFFEB54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CEED8-EDF8-1499-8E9B-101BBC3F8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2509F4-A044-4566-04E5-54CF0D4C0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EF718E-517F-DD13-611A-E88BA0DD82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AD5E34-4239-DEC0-908A-CB9A9D5B3D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E0F8C5-AC6B-4BA0-4925-CCAA505AB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3680-EDF9-4352-BD55-E7595F86D683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69794F-9979-9401-4165-6225FD08B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E198B6-5DF1-B692-5B3C-B3D58DC02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16A37-E1C8-416E-A5E3-4E7EAD00E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74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B41B8-3155-C671-AFFB-CA3AEE79B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2CE9AE-69EB-2EAF-FFAD-EE4BE3C18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3680-EDF9-4352-BD55-E7595F86D683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93B765-8798-7963-4D84-AD64A9691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BA0718-B99A-47CA-7753-262734B01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16A37-E1C8-416E-A5E3-4E7EAD00E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75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82A35D-BE40-5902-D455-29461D0BA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3680-EDF9-4352-BD55-E7595F86D683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CBA0B1-84E2-271D-5EF3-F6EC0C36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49198-B246-7452-28BE-2BEC4AE73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16A37-E1C8-416E-A5E3-4E7EAD00E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65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8761D-344B-B6CA-D916-DF7F513E2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DB87D-1F72-0F0A-B58A-3E3D8B0C8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9B2178-5DF8-56CD-84FD-DF39688585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B3B182-BA0B-2676-41D9-364F65256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3680-EDF9-4352-BD55-E7595F86D683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A513A5-2B6F-16BA-10FA-3CE108CA8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6CE014-FBBE-B9A6-E546-FD4796D9A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16A37-E1C8-416E-A5E3-4E7EAD00E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08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B2E67-BA21-998B-FC1D-6346119B2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3FFED8-092C-68B8-8A9D-C1D39D9F84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554FE3-5714-81D8-846F-E1FFFAC71C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F5CB68-57D3-3E22-3964-947AF9086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3680-EDF9-4352-BD55-E7595F86D683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FD4672-FAAB-654D-4EEB-27E1B7E1E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3793ED-3CE1-77AF-EB93-197808BC9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16A37-E1C8-416E-A5E3-4E7EAD00E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01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B20D2F-706A-065B-9DC8-55FCD492B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6BBC98-8C3B-6ACE-A73A-8DA100C7B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977C6-7B30-F785-84EB-D551C33B98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63680-EDF9-4352-BD55-E7595F86D683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A12FB-4A67-7BEB-753E-CE33C07E48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EBD2CD-CEF8-2E63-5818-C93078800D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16A37-E1C8-416E-A5E3-4E7EAD00E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6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hyperlink" Target="https://www.vetbiz.va.gov/advancedsearch/searchresults/businessdetails/?acctid=cbe6c2fa-3af5-e611-942c-0050568df19d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34" Type="http://schemas.openxmlformats.org/officeDocument/2006/relationships/image" Target="../media/image42.jp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3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32" Type="http://schemas.openxmlformats.org/officeDocument/2006/relationships/image" Target="../media/image40.png"/><Relationship Id="rId37" Type="http://schemas.openxmlformats.org/officeDocument/2006/relationships/image" Target="../media/image2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36" Type="http://schemas.openxmlformats.org/officeDocument/2006/relationships/image" Target="../media/image44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31" Type="http://schemas.openxmlformats.org/officeDocument/2006/relationships/image" Target="../media/image39.jp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jpg"/><Relationship Id="rId27" Type="http://schemas.openxmlformats.org/officeDocument/2006/relationships/image" Target="../media/image35.png"/><Relationship Id="rId30" Type="http://schemas.openxmlformats.org/officeDocument/2006/relationships/image" Target="../media/image38.png"/><Relationship Id="rId35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7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50F472FD-2FC9-41D3-B0B5-12B34F0E1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" b="648"/>
          <a:stretch/>
        </p:blipFill>
        <p:spPr bwMode="auto">
          <a:xfrm>
            <a:off x="-80025" y="-1"/>
            <a:ext cx="12352049" cy="6858002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8879068-3474-4B73-A613-A4C1EA388125}"/>
              </a:ext>
            </a:extLst>
          </p:cNvPr>
          <p:cNvSpPr/>
          <p:nvPr/>
        </p:nvSpPr>
        <p:spPr>
          <a:xfrm>
            <a:off x="-80027" y="0"/>
            <a:ext cx="12352048" cy="6858001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81B8434-24EF-4C32-81CC-D2B6B1C14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042" y="163008"/>
            <a:ext cx="2895200" cy="144760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7D7237-9190-4C3B-8F96-44D4ADA9F3F9}"/>
              </a:ext>
            </a:extLst>
          </p:cNvPr>
          <p:cNvSpPr txBox="1"/>
          <p:nvPr/>
        </p:nvSpPr>
        <p:spPr>
          <a:xfrm>
            <a:off x="179042" y="5494663"/>
            <a:ext cx="5029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Neil McDonnell</a:t>
            </a:r>
          </a:p>
          <a:p>
            <a:r>
              <a:rPr lang="en-US" dirty="0"/>
              <a:t>President</a:t>
            </a:r>
          </a:p>
          <a:p>
            <a:r>
              <a:rPr lang="en-US" dirty="0"/>
              <a:t>555.555.1212 | neil@govconchamber.com</a:t>
            </a:r>
          </a:p>
          <a:p>
            <a:r>
              <a:rPr lang="en-US" b="1" dirty="0"/>
              <a:t>CAGE:</a:t>
            </a:r>
            <a:r>
              <a:rPr lang="en-US" dirty="0"/>
              <a:t> 1GCC2 | </a:t>
            </a:r>
            <a:r>
              <a:rPr lang="en-US" b="1" dirty="0"/>
              <a:t>EUI:</a:t>
            </a:r>
            <a:r>
              <a:rPr lang="en-US" dirty="0"/>
              <a:t> WASDUNSNOW1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068A63-2252-4684-B3DE-1C7BC1066A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67448" y="424488"/>
            <a:ext cx="2445510" cy="842838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A7DCC07E-34D0-4CA0-808E-8CC552969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3132" y="6066960"/>
            <a:ext cx="7559826" cy="702066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CAPABILITY BRIEF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305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7B8A00DB-ED4B-412E-8E6E-8638B14CD44A}"/>
              </a:ext>
            </a:extLst>
          </p:cNvPr>
          <p:cNvSpPr txBox="1"/>
          <p:nvPr/>
        </p:nvSpPr>
        <p:spPr>
          <a:xfrm>
            <a:off x="6470932" y="1209557"/>
            <a:ext cx="5346135" cy="78319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18C20"/>
                </a:solidFill>
              </a:rPr>
              <a:t>Core Capabilities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F635CF5-50C9-4BB4-B301-B3AB92954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5533" y="145453"/>
            <a:ext cx="1873239" cy="936620"/>
          </a:xfrm>
          <a:prstGeom prst="rect">
            <a:avLst/>
          </a:prstGeom>
          <a:noFill/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C4CAD1-760E-4250-AFA5-A9964EA1DD12}"/>
              </a:ext>
            </a:extLst>
          </p:cNvPr>
          <p:cNvCxnSpPr>
            <a:cxnSpLocks/>
          </p:cNvCxnSpPr>
          <p:nvPr/>
        </p:nvCxnSpPr>
        <p:spPr>
          <a:xfrm>
            <a:off x="0" y="1178172"/>
            <a:ext cx="12192000" cy="0"/>
          </a:xfrm>
          <a:prstGeom prst="line">
            <a:avLst/>
          </a:prstGeom>
          <a:ln w="76200">
            <a:solidFill>
              <a:srgbClr val="AB0A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6DC892DD-8C06-4FE6-AF69-2EF6A3DA84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1" r="16010" b="17770"/>
          <a:stretch/>
        </p:blipFill>
        <p:spPr bwMode="auto">
          <a:xfrm>
            <a:off x="11117008" y="142257"/>
            <a:ext cx="1074992" cy="8229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Logo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7A69C2F3-692C-4396-A8A3-79C3E1E866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656" y="142257"/>
            <a:ext cx="884903" cy="822960"/>
          </a:xfrm>
          <a:prstGeom prst="rect">
            <a:avLst/>
          </a:prstGeom>
        </p:spPr>
      </p:pic>
      <p:pic>
        <p:nvPicPr>
          <p:cNvPr id="16" name="Picture 15" descr="A picture containing text, metalware&#10;&#10;Description automatically generated">
            <a:extLst>
              <a:ext uri="{FF2B5EF4-FFF2-40B4-BE49-F238E27FC236}">
                <a16:creationId xmlns:a16="http://schemas.microsoft.com/office/drawing/2014/main" id="{104B5500-A303-47A6-8B10-72360E7DB08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7" r="11293" b="6972"/>
          <a:stretch/>
        </p:blipFill>
        <p:spPr>
          <a:xfrm>
            <a:off x="6162600" y="142257"/>
            <a:ext cx="1233542" cy="82296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26472D3-AD3D-443E-B7C4-4491AEDB538D}"/>
              </a:ext>
            </a:extLst>
          </p:cNvPr>
          <p:cNvCxnSpPr>
            <a:cxnSpLocks/>
          </p:cNvCxnSpPr>
          <p:nvPr/>
        </p:nvCxnSpPr>
        <p:spPr>
          <a:xfrm>
            <a:off x="6096000" y="1497106"/>
            <a:ext cx="0" cy="5083901"/>
          </a:xfrm>
          <a:prstGeom prst="line">
            <a:avLst/>
          </a:prstGeom>
          <a:ln w="28575">
            <a:solidFill>
              <a:srgbClr val="104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81573A3-8169-4186-9D10-A4B7F3BB19A6}"/>
              </a:ext>
            </a:extLst>
          </p:cNvPr>
          <p:cNvCxnSpPr>
            <a:cxnSpLocks/>
          </p:cNvCxnSpPr>
          <p:nvPr/>
        </p:nvCxnSpPr>
        <p:spPr>
          <a:xfrm flipH="1">
            <a:off x="245533" y="3777363"/>
            <a:ext cx="5850467" cy="0"/>
          </a:xfrm>
          <a:prstGeom prst="line">
            <a:avLst/>
          </a:prstGeom>
          <a:ln w="28575">
            <a:solidFill>
              <a:srgbClr val="104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BFDE92B-83C3-40B4-8DA0-3A33CDECF736}"/>
              </a:ext>
            </a:extLst>
          </p:cNvPr>
          <p:cNvGrpSpPr/>
          <p:nvPr/>
        </p:nvGrpSpPr>
        <p:grpSpPr>
          <a:xfrm>
            <a:off x="327671" y="3883681"/>
            <a:ext cx="5768329" cy="2632866"/>
            <a:chOff x="327671" y="3528674"/>
            <a:chExt cx="5768329" cy="263286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9D6A4B0-805D-4827-A4D7-6905C8396464}"/>
                </a:ext>
              </a:extLst>
            </p:cNvPr>
            <p:cNvSpPr txBox="1"/>
            <p:nvPr/>
          </p:nvSpPr>
          <p:spPr>
            <a:xfrm>
              <a:off x="648507" y="3528674"/>
              <a:ext cx="47476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Experienced Leaders and Staff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C990C43-7B62-4C37-A1C6-6F0FCFB6737B}"/>
                </a:ext>
              </a:extLst>
            </p:cNvPr>
            <p:cNvSpPr txBox="1"/>
            <p:nvPr/>
          </p:nvSpPr>
          <p:spPr>
            <a:xfrm>
              <a:off x="327671" y="4021723"/>
              <a:ext cx="5768329" cy="2139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46" indent="-285746">
                <a:buFont typeface="Arial" panose="020B0604020202020204" pitchFamily="34" charset="0"/>
                <a:buChar char="•"/>
              </a:pPr>
              <a:r>
                <a:rPr lang="en-US" sz="1801" dirty="0"/>
                <a:t>30+ Full-Time Employees (&gt;35% Veterans)</a:t>
              </a:r>
            </a:p>
            <a:p>
              <a:pPr marL="285746" indent="-285746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801" dirty="0"/>
                <a:t>60% have DoD Clearance Levels</a:t>
              </a:r>
            </a:p>
            <a:p>
              <a:pPr marL="285746" indent="-285746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801" dirty="0"/>
                <a:t>&gt;90% Retention Rate</a:t>
              </a:r>
            </a:p>
            <a:p>
              <a:pPr marL="285746" indent="-285746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801" dirty="0"/>
                <a:t>&gt;80% have Professional Certifications</a:t>
              </a:r>
            </a:p>
            <a:p>
              <a:pPr marL="285746" indent="-285746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801" dirty="0"/>
                <a:t>Led by USAF Retired Officers</a:t>
              </a:r>
            </a:p>
            <a:p>
              <a:pPr marL="285746" indent="-285746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801" dirty="0"/>
                <a:t>In-House Contracts and Accounting Team</a:t>
              </a:r>
            </a:p>
          </p:txBody>
        </p:sp>
      </p:grpSp>
      <p:pic>
        <p:nvPicPr>
          <p:cNvPr id="23" name="Picture 2" descr="Home • Unanet">
            <a:extLst>
              <a:ext uri="{FF2B5EF4-FFF2-40B4-BE49-F238E27FC236}">
                <a16:creationId xmlns:a16="http://schemas.microsoft.com/office/drawing/2014/main" id="{C5524B07-0057-4AF4-82FC-C00FA0C8A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199" y="5629611"/>
            <a:ext cx="657624" cy="37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New Kronos Workforce Dimensions Work for Manufacturers - Industry Today">
            <a:extLst>
              <a:ext uri="{FF2B5EF4-FFF2-40B4-BE49-F238E27FC236}">
                <a16:creationId xmlns:a16="http://schemas.microsoft.com/office/drawing/2014/main" id="{C8202D4B-0A8A-473D-9591-C8CD0BDE58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52" b="21754"/>
          <a:stretch/>
        </p:blipFill>
        <p:spPr bwMode="auto">
          <a:xfrm>
            <a:off x="4659834" y="4930679"/>
            <a:ext cx="1308354" cy="35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246A6CEF-C2B0-480B-8377-A80130C610EE}"/>
              </a:ext>
            </a:extLst>
          </p:cNvPr>
          <p:cNvGrpSpPr/>
          <p:nvPr/>
        </p:nvGrpSpPr>
        <p:grpSpPr>
          <a:xfrm>
            <a:off x="327670" y="1379527"/>
            <a:ext cx="5502251" cy="2632866"/>
            <a:chOff x="6415478" y="1494439"/>
            <a:chExt cx="5502252" cy="263286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DF51BC-7995-4CAD-8D09-B55F402ABEC5}"/>
                </a:ext>
              </a:extLst>
            </p:cNvPr>
            <p:cNvSpPr txBox="1"/>
            <p:nvPr/>
          </p:nvSpPr>
          <p:spPr>
            <a:xfrm>
              <a:off x="6663651" y="1494439"/>
              <a:ext cx="48929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Business &amp; Technology Consultancy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0D34E79-64BC-47DC-8454-91281D84E23B}"/>
                </a:ext>
              </a:extLst>
            </p:cNvPr>
            <p:cNvSpPr txBox="1"/>
            <p:nvPr/>
          </p:nvSpPr>
          <p:spPr>
            <a:xfrm>
              <a:off x="6415478" y="1987488"/>
              <a:ext cx="5502252" cy="2139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46" indent="-285746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801" dirty="0"/>
                <a:t>Founded in 2010 | HQ in Washington, DC</a:t>
              </a:r>
            </a:p>
            <a:p>
              <a:pPr marL="285746" indent="-285746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801" dirty="0"/>
                <a:t>$5M CY21 Revenue with 15+ Public &amp; Private Clients</a:t>
              </a:r>
            </a:p>
            <a:p>
              <a:pPr marL="285746" indent="-285746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801" dirty="0"/>
                <a:t>10+ Active Task Orders</a:t>
              </a:r>
            </a:p>
            <a:p>
              <a:pPr marL="285746" indent="-285746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801" dirty="0"/>
                <a:t>STARS III Prime Contract Holder</a:t>
              </a:r>
            </a:p>
            <a:p>
              <a:pPr marL="285746" indent="-285746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801" dirty="0"/>
                <a:t>Specializing in the Federal Market</a:t>
              </a:r>
            </a:p>
            <a:p>
              <a:pPr marL="285746" indent="-285746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endParaRPr lang="en-US" sz="1801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F294DF88-3650-4432-AA24-9D77B5E7F868}"/>
              </a:ext>
            </a:extLst>
          </p:cNvPr>
          <p:cNvSpPr txBox="1"/>
          <p:nvPr/>
        </p:nvSpPr>
        <p:spPr>
          <a:xfrm>
            <a:off x="6668039" y="2743200"/>
            <a:ext cx="5278428" cy="38048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b="1" dirty="0">
                <a:solidFill>
                  <a:srgbClr val="04263F"/>
                </a:solidFill>
              </a:rPr>
              <a:t>Cloud</a:t>
            </a:r>
          </a:p>
          <a:p>
            <a:r>
              <a:rPr lang="en-US" dirty="0"/>
              <a:t>Doing lots of cloud stuff for you</a:t>
            </a:r>
          </a:p>
          <a:p>
            <a:r>
              <a:rPr lang="en-US" dirty="0"/>
              <a:t>Migrations and such</a:t>
            </a:r>
          </a:p>
          <a:p>
            <a:endParaRPr lang="en-US" dirty="0"/>
          </a:p>
          <a:p>
            <a:r>
              <a:rPr lang="en-US" sz="2800" b="1" dirty="0">
                <a:solidFill>
                  <a:srgbClr val="04263F"/>
                </a:solidFill>
              </a:rPr>
              <a:t>Cyber</a:t>
            </a:r>
          </a:p>
          <a:p>
            <a:r>
              <a:rPr lang="en-US" dirty="0"/>
              <a:t>Your Red Team</a:t>
            </a:r>
          </a:p>
          <a:p>
            <a:r>
              <a:rPr lang="en-US" dirty="0"/>
              <a:t>Your Blue Team</a:t>
            </a:r>
          </a:p>
          <a:p>
            <a:endParaRPr lang="en-US" dirty="0"/>
          </a:p>
          <a:p>
            <a:r>
              <a:rPr lang="en-US" sz="2800" b="1" dirty="0">
                <a:solidFill>
                  <a:srgbClr val="04263F"/>
                </a:solidFill>
              </a:rPr>
              <a:t>AI/ML</a:t>
            </a:r>
          </a:p>
          <a:p>
            <a:r>
              <a:rPr lang="en-US" dirty="0"/>
              <a:t>Artificial Intelligence</a:t>
            </a:r>
          </a:p>
          <a:p>
            <a:r>
              <a:rPr lang="en-US" dirty="0"/>
              <a:t>Machine Learning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A380FE7-FD46-4D23-9ABB-903A623375E0}"/>
              </a:ext>
            </a:extLst>
          </p:cNvPr>
          <p:cNvSpPr txBox="1"/>
          <p:nvPr/>
        </p:nvSpPr>
        <p:spPr>
          <a:xfrm>
            <a:off x="6342674" y="1885640"/>
            <a:ext cx="5740469" cy="8575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dirty="0"/>
              <a:t>Government contracting is not a secret, it’s just a process. We teach small businesses that process</a:t>
            </a:r>
          </a:p>
        </p:txBody>
      </p:sp>
      <p:pic>
        <p:nvPicPr>
          <p:cNvPr id="2050" name="Picture 2" descr="JBS Custom Software Solutions Becomes a Member of the Amazon Web Services ( AWS) Public Sector Partner Program">
            <a:extLst>
              <a:ext uri="{FF2B5EF4-FFF2-40B4-BE49-F238E27FC236}">
                <a16:creationId xmlns:a16="http://schemas.microsoft.com/office/drawing/2014/main" id="{B1A50947-BB45-4053-A0C2-6B979FF58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417" y="2863734"/>
            <a:ext cx="1008388" cy="117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01C03BB-7DE6-BD90-E712-AC4DBF1F646A}"/>
              </a:ext>
            </a:extLst>
          </p:cNvPr>
          <p:cNvGrpSpPr/>
          <p:nvPr/>
        </p:nvGrpSpPr>
        <p:grpSpPr>
          <a:xfrm>
            <a:off x="7706183" y="251787"/>
            <a:ext cx="3100784" cy="603901"/>
            <a:chOff x="7706183" y="251787"/>
            <a:chExt cx="3100784" cy="603901"/>
          </a:xfrm>
        </p:grpSpPr>
        <p:pic>
          <p:nvPicPr>
            <p:cNvPr id="9" name="Picture 8" descr="CMMI Level 3 V2">
              <a:extLst>
                <a:ext uri="{FF2B5EF4-FFF2-40B4-BE49-F238E27FC236}">
                  <a16:creationId xmlns:a16="http://schemas.microsoft.com/office/drawing/2014/main" id="{5CA26200-B22E-4F11-ABC8-E63C6E5045F7}"/>
                </a:ext>
              </a:extLst>
            </p:cNvPr>
            <p:cNvPicPr/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6183" y="251787"/>
              <a:ext cx="3100784" cy="6039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AA367A5-A332-FBF8-9D61-DBE9FFC37BD4}"/>
                </a:ext>
              </a:extLst>
            </p:cNvPr>
            <p:cNvSpPr/>
            <p:nvPr/>
          </p:nvSpPr>
          <p:spPr>
            <a:xfrm>
              <a:off x="9267055" y="680146"/>
              <a:ext cx="744096" cy="1755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79889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C5582F1-15F8-4A9B-A4D5-8A1BB5BDF404}"/>
              </a:ext>
            </a:extLst>
          </p:cNvPr>
          <p:cNvCxnSpPr>
            <a:cxnSpLocks/>
          </p:cNvCxnSpPr>
          <p:nvPr/>
        </p:nvCxnSpPr>
        <p:spPr>
          <a:xfrm>
            <a:off x="0" y="756458"/>
            <a:ext cx="12192000" cy="0"/>
          </a:xfrm>
          <a:prstGeom prst="line">
            <a:avLst/>
          </a:prstGeom>
          <a:ln w="76200">
            <a:solidFill>
              <a:srgbClr val="AB0A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id="{B678546B-DFAA-4849-97F2-6D365AA46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200" y="-50931"/>
            <a:ext cx="10515600" cy="842614"/>
          </a:xfrm>
        </p:spPr>
        <p:txBody>
          <a:bodyPr/>
          <a:lstStyle/>
          <a:p>
            <a:r>
              <a:rPr lang="en-US" dirty="0"/>
              <a:t>Proven Relationships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EC1B8EF-FD8F-4AEF-A90F-3144B2C30EBF}"/>
              </a:ext>
            </a:extLst>
          </p:cNvPr>
          <p:cNvCxnSpPr>
            <a:cxnSpLocks/>
          </p:cNvCxnSpPr>
          <p:nvPr/>
        </p:nvCxnSpPr>
        <p:spPr>
          <a:xfrm>
            <a:off x="6096002" y="1570868"/>
            <a:ext cx="0" cy="2382007"/>
          </a:xfrm>
          <a:prstGeom prst="line">
            <a:avLst/>
          </a:prstGeom>
          <a:ln w="28575">
            <a:solidFill>
              <a:srgbClr val="104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CAE25FD-BD2F-4ED4-AF30-C9A8D70B8A5E}"/>
              </a:ext>
            </a:extLst>
          </p:cNvPr>
          <p:cNvCxnSpPr>
            <a:cxnSpLocks/>
          </p:cNvCxnSpPr>
          <p:nvPr/>
        </p:nvCxnSpPr>
        <p:spPr>
          <a:xfrm flipH="1">
            <a:off x="245535" y="3952875"/>
            <a:ext cx="11700933" cy="0"/>
          </a:xfrm>
          <a:prstGeom prst="line">
            <a:avLst/>
          </a:prstGeom>
          <a:ln w="28575">
            <a:solidFill>
              <a:srgbClr val="104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461B6F2-ACC1-4539-AD25-1F7CB2B34CF8}"/>
              </a:ext>
            </a:extLst>
          </p:cNvPr>
          <p:cNvSpPr txBox="1"/>
          <p:nvPr/>
        </p:nvSpPr>
        <p:spPr>
          <a:xfrm>
            <a:off x="6673458" y="1058403"/>
            <a:ext cx="4912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State/Local/Commercial Customers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8445D64-30D1-4B2E-92C7-61B287D4D5FC}"/>
              </a:ext>
            </a:extLst>
          </p:cNvPr>
          <p:cNvSpPr txBox="1"/>
          <p:nvPr/>
        </p:nvSpPr>
        <p:spPr>
          <a:xfrm>
            <a:off x="1199096" y="1007822"/>
            <a:ext cx="3764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Federal Customer Sampling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AACD6F4-FA9C-4D8C-9EFD-E48437DD2FE1}"/>
              </a:ext>
            </a:extLst>
          </p:cNvPr>
          <p:cNvGrpSpPr/>
          <p:nvPr/>
        </p:nvGrpSpPr>
        <p:grpSpPr>
          <a:xfrm>
            <a:off x="1609922" y="2773757"/>
            <a:ext cx="640080" cy="916598"/>
            <a:chOff x="2344500" y="1632938"/>
            <a:chExt cx="640080" cy="916598"/>
          </a:xfrm>
        </p:grpSpPr>
        <p:pic>
          <p:nvPicPr>
            <p:cNvPr id="42" name="Picture 2" descr="National Geospatial-Intelligence Agency Seal">
              <a:extLst>
                <a:ext uri="{FF2B5EF4-FFF2-40B4-BE49-F238E27FC236}">
                  <a16:creationId xmlns:a16="http://schemas.microsoft.com/office/drawing/2014/main" id="{2E535251-2E4F-496C-89AD-1D53919004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4500" y="1632938"/>
              <a:ext cx="640079" cy="64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DF94C42-27E4-4F36-84FF-E61CD1140D07}"/>
                </a:ext>
              </a:extLst>
            </p:cNvPr>
            <p:cNvSpPr txBox="1"/>
            <p:nvPr/>
          </p:nvSpPr>
          <p:spPr>
            <a:xfrm>
              <a:off x="2344500" y="2241759"/>
              <a:ext cx="64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NGA</a:t>
              </a:r>
            </a:p>
          </p:txBody>
        </p:sp>
      </p:grpSp>
      <p:pic>
        <p:nvPicPr>
          <p:cNvPr id="48" name="Picture 47" descr="Logo&#10;&#10;Description automatically generated">
            <a:extLst>
              <a:ext uri="{FF2B5EF4-FFF2-40B4-BE49-F238E27FC236}">
                <a16:creationId xmlns:a16="http://schemas.microsoft.com/office/drawing/2014/main" id="{5657F438-8EEA-4308-8DEB-A7099C1648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043" y="1695253"/>
            <a:ext cx="820089" cy="64008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A1A9E58-854B-4874-AA5F-4DC19606208B}"/>
              </a:ext>
            </a:extLst>
          </p:cNvPr>
          <p:cNvGrpSpPr/>
          <p:nvPr/>
        </p:nvGrpSpPr>
        <p:grpSpPr>
          <a:xfrm>
            <a:off x="1601964" y="1695253"/>
            <a:ext cx="642938" cy="916599"/>
            <a:chOff x="1422959" y="1632938"/>
            <a:chExt cx="642938" cy="916599"/>
          </a:xfrm>
        </p:grpSpPr>
        <p:pic>
          <p:nvPicPr>
            <p:cNvPr id="51" name="Picture 50" descr="Logo&#10;&#10;Description automatically generated">
              <a:extLst>
                <a:ext uri="{FF2B5EF4-FFF2-40B4-BE49-F238E27FC236}">
                  <a16:creationId xmlns:a16="http://schemas.microsoft.com/office/drawing/2014/main" id="{B40F38DB-A51A-45FA-BFD2-A9FF6DD85A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5818" y="1632938"/>
              <a:ext cx="640079" cy="640080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490AFAB-3F30-43CB-A945-2BAB6C0E89C4}"/>
                </a:ext>
              </a:extLst>
            </p:cNvPr>
            <p:cNvSpPr txBox="1"/>
            <p:nvPr/>
          </p:nvSpPr>
          <p:spPr>
            <a:xfrm>
              <a:off x="1422959" y="2241760"/>
              <a:ext cx="6429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Navy</a:t>
              </a:r>
            </a:p>
          </p:txBody>
        </p:sp>
      </p:grpSp>
      <p:pic>
        <p:nvPicPr>
          <p:cNvPr id="54" name="Picture 53" descr="Logo&#10;&#10;Description automatically generated">
            <a:extLst>
              <a:ext uri="{FF2B5EF4-FFF2-40B4-BE49-F238E27FC236}">
                <a16:creationId xmlns:a16="http://schemas.microsoft.com/office/drawing/2014/main" id="{95E0507D-034A-4F32-93D9-18AF577246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52" y="1695253"/>
            <a:ext cx="479441" cy="64008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4E2D9CC-4692-425F-99BD-C375744D0472}"/>
              </a:ext>
            </a:extLst>
          </p:cNvPr>
          <p:cNvGrpSpPr/>
          <p:nvPr/>
        </p:nvGrpSpPr>
        <p:grpSpPr>
          <a:xfrm>
            <a:off x="5027403" y="1695253"/>
            <a:ext cx="640080" cy="919076"/>
            <a:chOff x="3261771" y="1632747"/>
            <a:chExt cx="640080" cy="919076"/>
          </a:xfrm>
        </p:grpSpPr>
        <p:pic>
          <p:nvPicPr>
            <p:cNvPr id="57" name="Picture 56" descr="Logo&#10;&#10;Description automatically generated">
              <a:extLst>
                <a:ext uri="{FF2B5EF4-FFF2-40B4-BE49-F238E27FC236}">
                  <a16:creationId xmlns:a16="http://schemas.microsoft.com/office/drawing/2014/main" id="{1D6B166C-ECDE-4C8F-9CBD-3D6D7AF88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1772" y="1632747"/>
              <a:ext cx="640079" cy="640080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7CEA4D5-1B08-4AF4-8AE7-A2843BC1EF20}"/>
                </a:ext>
              </a:extLst>
            </p:cNvPr>
            <p:cNvSpPr txBox="1"/>
            <p:nvPr/>
          </p:nvSpPr>
          <p:spPr>
            <a:xfrm>
              <a:off x="3261771" y="2244046"/>
              <a:ext cx="64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USMC</a:t>
              </a:r>
            </a:p>
          </p:txBody>
        </p:sp>
      </p:grpSp>
      <p:pic>
        <p:nvPicPr>
          <p:cNvPr id="59" name="Picture 4" descr="Booz Allen Hamilton - Business Consultant - 1,906 Photos | Facebook">
            <a:extLst>
              <a:ext uri="{FF2B5EF4-FFF2-40B4-BE49-F238E27FC236}">
                <a16:creationId xmlns:a16="http://schemas.microsoft.com/office/drawing/2014/main" id="{2264EC63-C700-40FC-BEAE-5E72E76F0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097" y="6025760"/>
            <a:ext cx="555362" cy="55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General Dynamics Information Technology - Information Technology Company |  Facebook - 671 Photos">
            <a:extLst>
              <a:ext uri="{FF2B5EF4-FFF2-40B4-BE49-F238E27FC236}">
                <a16:creationId xmlns:a16="http://schemas.microsoft.com/office/drawing/2014/main" id="{FC7D094D-B685-46CA-9B9C-E7ADF43F1D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08" b="21743"/>
          <a:stretch/>
        </p:blipFill>
        <p:spPr bwMode="auto">
          <a:xfrm>
            <a:off x="8825557" y="6071266"/>
            <a:ext cx="914400" cy="52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2" descr="What does the Boeing's logo depict about the organization? - Quora">
            <a:extLst>
              <a:ext uri="{FF2B5EF4-FFF2-40B4-BE49-F238E27FC236}">
                <a16:creationId xmlns:a16="http://schemas.microsoft.com/office/drawing/2014/main" id="{4B3B1D0E-6D2E-4E03-9401-6BEC86EDD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799" y="4717490"/>
            <a:ext cx="1721804" cy="64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4">
            <a:extLst>
              <a:ext uri="{FF2B5EF4-FFF2-40B4-BE49-F238E27FC236}">
                <a16:creationId xmlns:a16="http://schemas.microsoft.com/office/drawing/2014/main" id="{6736BB9E-29F7-47BA-85F1-37AA59CE4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" b="630"/>
          <a:stretch/>
        </p:blipFill>
        <p:spPr bwMode="auto">
          <a:xfrm>
            <a:off x="7433113" y="4901886"/>
            <a:ext cx="1103759" cy="46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2482141E-5ED2-478D-B1AB-984908FD308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32086" y="6190289"/>
            <a:ext cx="1277176" cy="48734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2F10577E-404E-4C89-8E68-0DF057D20EDB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6365"/>
          <a:stretch/>
        </p:blipFill>
        <p:spPr>
          <a:xfrm>
            <a:off x="10556252" y="5805568"/>
            <a:ext cx="910832" cy="769442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8ADEDDFB-5B4B-45A5-A1CD-B78349D0C1B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1713" y="5724250"/>
            <a:ext cx="1188720" cy="355642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2809690-AA9A-475D-B7DE-CB803BED617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14755" y="4968330"/>
            <a:ext cx="786798" cy="393399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15CFED29-8460-43D1-93C9-ACC9431079CB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0281" y="6025760"/>
            <a:ext cx="1371600" cy="618245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2CF816D7-2FD2-43C3-82E8-FFA7C99E6C7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37345" y="4843784"/>
            <a:ext cx="1005840" cy="398383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50C232D0-8442-4FD8-90F1-03233720614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195080" y="4914297"/>
            <a:ext cx="1277111" cy="36576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CED8ABC2-32AF-432A-9CE6-550DB7EB0626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3911" y="5478149"/>
            <a:ext cx="2140130" cy="599238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FD56CD00-C6E3-4A1C-B62E-34C99D6C258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04" t="27835" r="4628" b="32564"/>
          <a:stretch/>
        </p:blipFill>
        <p:spPr>
          <a:xfrm>
            <a:off x="2786391" y="5469864"/>
            <a:ext cx="1371600" cy="600637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5679CF5B-B0DC-4C1C-8A40-4E103F2AA934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52615" t="54878" r="25375" b="23510"/>
          <a:stretch/>
        </p:blipFill>
        <p:spPr>
          <a:xfrm>
            <a:off x="7129694" y="5628462"/>
            <a:ext cx="879569" cy="457200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58EC3DA5-02A8-4AE4-87E1-7F4704E853A5}"/>
              </a:ext>
            </a:extLst>
          </p:cNvPr>
          <p:cNvSpPr txBox="1"/>
          <p:nvPr/>
        </p:nvSpPr>
        <p:spPr>
          <a:xfrm>
            <a:off x="2833636" y="4186429"/>
            <a:ext cx="6524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Trusted Federal Teaming Partners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B1EAA00-9277-49E2-BC96-CECA86925B7D}"/>
              </a:ext>
            </a:extLst>
          </p:cNvPr>
          <p:cNvGrpSpPr/>
          <p:nvPr/>
        </p:nvGrpSpPr>
        <p:grpSpPr>
          <a:xfrm>
            <a:off x="451964" y="1695253"/>
            <a:ext cx="657150" cy="911537"/>
            <a:chOff x="451964" y="1636450"/>
            <a:chExt cx="657150" cy="911537"/>
          </a:xfrm>
        </p:grpSpPr>
        <p:pic>
          <p:nvPicPr>
            <p:cNvPr id="45" name="Picture 44" descr="Logo&#10;&#10;Description automatically generated">
              <a:extLst>
                <a:ext uri="{FF2B5EF4-FFF2-40B4-BE49-F238E27FC236}">
                  <a16:creationId xmlns:a16="http://schemas.microsoft.com/office/drawing/2014/main" id="{421CCAE1-3DE5-4D1A-A050-2E444D3FC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035" y="1636450"/>
              <a:ext cx="640079" cy="640080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4496B2D-389C-4596-9B63-D801EF1FD0B5}"/>
                </a:ext>
              </a:extLst>
            </p:cNvPr>
            <p:cNvSpPr txBox="1"/>
            <p:nvPr/>
          </p:nvSpPr>
          <p:spPr>
            <a:xfrm>
              <a:off x="451964" y="2240210"/>
              <a:ext cx="64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DoD</a:t>
              </a:r>
            </a:p>
          </p:txBody>
        </p:sp>
      </p:grpSp>
      <p:pic>
        <p:nvPicPr>
          <p:cNvPr id="88" name="Picture 87">
            <a:extLst>
              <a:ext uri="{FF2B5EF4-FFF2-40B4-BE49-F238E27FC236}">
                <a16:creationId xmlns:a16="http://schemas.microsoft.com/office/drawing/2014/main" id="{FB0E09F2-26BF-498E-A949-ED1F857C309D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b="21483"/>
          <a:stretch/>
        </p:blipFill>
        <p:spPr>
          <a:xfrm>
            <a:off x="10348886" y="1637971"/>
            <a:ext cx="1321029" cy="669783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F42697A8-88B9-46C8-B75A-3ED84B8A5D74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5298" t="14836" b="8023"/>
          <a:stretch/>
        </p:blipFill>
        <p:spPr>
          <a:xfrm>
            <a:off x="8467116" y="1698244"/>
            <a:ext cx="1120846" cy="602579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C70B9123-4894-46EF-ABBD-34F6820F45A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505910" y="2905728"/>
            <a:ext cx="994612" cy="707549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08E90DAD-F5F8-4400-848C-2397732FD892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764048" y="3090374"/>
            <a:ext cx="1443306" cy="704194"/>
          </a:xfrm>
          <a:prstGeom prst="rect">
            <a:avLst/>
          </a:prstGeom>
        </p:spPr>
      </p:pic>
      <p:pic>
        <p:nvPicPr>
          <p:cNvPr id="96" name="Picture 4" descr="American Family Insurance logo">
            <a:extLst>
              <a:ext uri="{FF2B5EF4-FFF2-40B4-BE49-F238E27FC236}">
                <a16:creationId xmlns:a16="http://schemas.microsoft.com/office/drawing/2014/main" id="{360A9799-D290-4CAF-A003-ADF045FBC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521" y="3218025"/>
            <a:ext cx="1467584" cy="62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12">
            <a:extLst>
              <a:ext uri="{FF2B5EF4-FFF2-40B4-BE49-F238E27FC236}">
                <a16:creationId xmlns:a16="http://schemas.microsoft.com/office/drawing/2014/main" id="{E085A3C2-D11A-4E98-BDBB-5DA671EA6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650" y="2395284"/>
            <a:ext cx="1179939" cy="26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" descr="Cigna - Health Insurance From Cigna">
            <a:extLst>
              <a:ext uri="{FF2B5EF4-FFF2-40B4-BE49-F238E27FC236}">
                <a16:creationId xmlns:a16="http://schemas.microsoft.com/office/drawing/2014/main" id="{C0122C3A-7DC7-45B7-A7F9-61A8615C2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421" y="2526314"/>
            <a:ext cx="1008329" cy="41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99" descr="Logo, company name&#10;&#10;Description automatically generated">
            <a:extLst>
              <a:ext uri="{FF2B5EF4-FFF2-40B4-BE49-F238E27FC236}">
                <a16:creationId xmlns:a16="http://schemas.microsoft.com/office/drawing/2014/main" id="{36955606-346F-431A-B448-4767F7506387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862972" y="1678200"/>
            <a:ext cx="1091937" cy="43126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9C403B9-32B7-4C5E-BF68-6C11508F4626}"/>
              </a:ext>
            </a:extLst>
          </p:cNvPr>
          <p:cNvGrpSpPr/>
          <p:nvPr/>
        </p:nvGrpSpPr>
        <p:grpSpPr>
          <a:xfrm>
            <a:off x="5024724" y="2773757"/>
            <a:ext cx="645439" cy="920722"/>
            <a:chOff x="4179042" y="1631101"/>
            <a:chExt cx="645439" cy="920722"/>
          </a:xfrm>
        </p:grpSpPr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A7345740-8347-4B44-9AA1-54F88D8ED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9042" y="1631101"/>
              <a:ext cx="642938" cy="640080"/>
            </a:xfrm>
            <a:prstGeom prst="rect">
              <a:avLst/>
            </a:prstGeom>
          </p:spPr>
        </p:pic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AA908DC5-AA22-4569-BCCF-E73C5F11AF41}"/>
                </a:ext>
              </a:extLst>
            </p:cNvPr>
            <p:cNvSpPr txBox="1"/>
            <p:nvPr/>
          </p:nvSpPr>
          <p:spPr>
            <a:xfrm>
              <a:off x="4184401" y="2244046"/>
              <a:ext cx="64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DHS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878F0E8-7340-4129-9E35-87C71A135AB7}"/>
              </a:ext>
            </a:extLst>
          </p:cNvPr>
          <p:cNvGrpSpPr/>
          <p:nvPr/>
        </p:nvGrpSpPr>
        <p:grpSpPr>
          <a:xfrm>
            <a:off x="117072" y="2773757"/>
            <a:ext cx="1308924" cy="923740"/>
            <a:chOff x="4761892" y="1628083"/>
            <a:chExt cx="1308924" cy="923740"/>
          </a:xfrm>
        </p:grpSpPr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87D168D2-293F-4022-AFCD-5EDE829944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4" t="7348" r="7488" b="6481"/>
            <a:stretch/>
          </p:blipFill>
          <p:spPr>
            <a:xfrm>
              <a:off x="5096314" y="1628083"/>
              <a:ext cx="637279" cy="657275"/>
            </a:xfrm>
            <a:prstGeom prst="rect">
              <a:avLst/>
            </a:prstGeom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70890B62-8503-4BB1-96B3-3FEDC218B1FF}"/>
                </a:ext>
              </a:extLst>
            </p:cNvPr>
            <p:cNvSpPr txBox="1"/>
            <p:nvPr/>
          </p:nvSpPr>
          <p:spPr>
            <a:xfrm>
              <a:off x="4761892" y="2244046"/>
              <a:ext cx="13089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USTRANSCOM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00C60A6-3038-4427-A701-FD524E923C0F}"/>
              </a:ext>
            </a:extLst>
          </p:cNvPr>
          <p:cNvGrpSpPr/>
          <p:nvPr/>
        </p:nvGrpSpPr>
        <p:grpSpPr>
          <a:xfrm>
            <a:off x="3793286" y="2773757"/>
            <a:ext cx="642939" cy="914737"/>
            <a:chOff x="2379742" y="1631633"/>
            <a:chExt cx="642939" cy="914737"/>
          </a:xfrm>
        </p:grpSpPr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1E5851DC-68B9-4DE0-9F83-B69FA2B27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9742" y="1631633"/>
              <a:ext cx="642939" cy="640080"/>
            </a:xfrm>
            <a:prstGeom prst="rect">
              <a:avLst/>
            </a:prstGeom>
          </p:spPr>
        </p:pic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9E0C35BF-1F1D-45FB-ACB6-2691DBD7DAA4}"/>
                </a:ext>
              </a:extLst>
            </p:cNvPr>
            <p:cNvSpPr txBox="1"/>
            <p:nvPr/>
          </p:nvSpPr>
          <p:spPr>
            <a:xfrm>
              <a:off x="2382530" y="2238593"/>
              <a:ext cx="64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SDDC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B7C3F4F-C1CD-46F6-91F4-5A0C2990FD8D}"/>
              </a:ext>
            </a:extLst>
          </p:cNvPr>
          <p:cNvGrpSpPr/>
          <p:nvPr/>
        </p:nvGrpSpPr>
        <p:grpSpPr>
          <a:xfrm>
            <a:off x="2661072" y="2773757"/>
            <a:ext cx="645370" cy="916514"/>
            <a:chOff x="2374452" y="1630776"/>
            <a:chExt cx="645370" cy="916514"/>
          </a:xfrm>
        </p:grpSpPr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5E1C89DA-FF5D-4B98-B5FA-E151F421A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9742" y="1630776"/>
              <a:ext cx="640080" cy="640080"/>
            </a:xfrm>
            <a:prstGeom prst="rect">
              <a:avLst/>
            </a:prstGeom>
          </p:spPr>
        </p:pic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6C0CF667-784E-443F-9EFD-42D5BA93F9BD}"/>
                </a:ext>
              </a:extLst>
            </p:cNvPr>
            <p:cNvSpPr txBox="1"/>
            <p:nvPr/>
          </p:nvSpPr>
          <p:spPr>
            <a:xfrm>
              <a:off x="2374452" y="2239513"/>
              <a:ext cx="64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DISA</a:t>
              </a:r>
            </a:p>
          </p:txBody>
        </p:sp>
      </p:grpSp>
      <p:pic>
        <p:nvPicPr>
          <p:cNvPr id="5124" name="Picture 4" descr="Lockheed Martin Corporation | Lockheed Martin">
            <a:extLst>
              <a:ext uri="{FF2B5EF4-FFF2-40B4-BE49-F238E27FC236}">
                <a16:creationId xmlns:a16="http://schemas.microsoft.com/office/drawing/2014/main" id="{2D041F7F-1021-42DC-BDFD-184AB991A5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6"/>
          <a:stretch/>
        </p:blipFill>
        <p:spPr bwMode="auto">
          <a:xfrm>
            <a:off x="735658" y="6131032"/>
            <a:ext cx="2813619" cy="72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mentum">
            <a:extLst>
              <a:ext uri="{FF2B5EF4-FFF2-40B4-BE49-F238E27FC236}">
                <a16:creationId xmlns:a16="http://schemas.microsoft.com/office/drawing/2014/main" id="{D6247EED-4663-4EDB-861D-51CA5BCD6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081" y="4990943"/>
            <a:ext cx="1574891" cy="35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56CB8FC2-3E68-54B2-E03E-528965548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871658" y="30840"/>
            <a:ext cx="1321029" cy="6605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0931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C5582F1-15F8-4A9B-A4D5-8A1BB5BDF404}"/>
              </a:ext>
            </a:extLst>
          </p:cNvPr>
          <p:cNvCxnSpPr>
            <a:cxnSpLocks/>
          </p:cNvCxnSpPr>
          <p:nvPr/>
        </p:nvCxnSpPr>
        <p:spPr>
          <a:xfrm>
            <a:off x="0" y="756458"/>
            <a:ext cx="12192000" cy="0"/>
          </a:xfrm>
          <a:prstGeom prst="line">
            <a:avLst/>
          </a:prstGeom>
          <a:ln w="76200">
            <a:solidFill>
              <a:srgbClr val="AB0A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id="{B678546B-DFAA-4849-97F2-6D365AA46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200" y="-50931"/>
            <a:ext cx="10515600" cy="842614"/>
          </a:xfrm>
        </p:spPr>
        <p:txBody>
          <a:bodyPr/>
          <a:lstStyle/>
          <a:p>
            <a:r>
              <a:rPr lang="en-US" dirty="0"/>
              <a:t>Cloud Service Line</a:t>
            </a:r>
          </a:p>
        </p:txBody>
      </p:sp>
      <p:pic>
        <p:nvPicPr>
          <p:cNvPr id="64" name="Picture 2">
            <a:extLst>
              <a:ext uri="{FF2B5EF4-FFF2-40B4-BE49-F238E27FC236}">
                <a16:creationId xmlns:a16="http://schemas.microsoft.com/office/drawing/2014/main" id="{56CB8FC2-3E68-54B2-E03E-528965548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871658" y="30840"/>
            <a:ext cx="1321029" cy="6605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6417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C5582F1-15F8-4A9B-A4D5-8A1BB5BDF404}"/>
              </a:ext>
            </a:extLst>
          </p:cNvPr>
          <p:cNvCxnSpPr>
            <a:cxnSpLocks/>
          </p:cNvCxnSpPr>
          <p:nvPr/>
        </p:nvCxnSpPr>
        <p:spPr>
          <a:xfrm>
            <a:off x="0" y="756458"/>
            <a:ext cx="12192000" cy="0"/>
          </a:xfrm>
          <a:prstGeom prst="line">
            <a:avLst/>
          </a:prstGeom>
          <a:ln w="76200">
            <a:solidFill>
              <a:srgbClr val="AB0A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id="{B678546B-DFAA-4849-97F2-6D365AA46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200" y="-50931"/>
            <a:ext cx="10515600" cy="842614"/>
          </a:xfrm>
        </p:spPr>
        <p:txBody>
          <a:bodyPr/>
          <a:lstStyle/>
          <a:p>
            <a:r>
              <a:rPr lang="en-US" dirty="0"/>
              <a:t>Cyber Service Line</a:t>
            </a:r>
          </a:p>
        </p:txBody>
      </p:sp>
      <p:pic>
        <p:nvPicPr>
          <p:cNvPr id="64" name="Picture 2">
            <a:extLst>
              <a:ext uri="{FF2B5EF4-FFF2-40B4-BE49-F238E27FC236}">
                <a16:creationId xmlns:a16="http://schemas.microsoft.com/office/drawing/2014/main" id="{56CB8FC2-3E68-54B2-E03E-528965548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871658" y="30840"/>
            <a:ext cx="1321029" cy="6605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0771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C5582F1-15F8-4A9B-A4D5-8A1BB5BDF404}"/>
              </a:ext>
            </a:extLst>
          </p:cNvPr>
          <p:cNvCxnSpPr>
            <a:cxnSpLocks/>
          </p:cNvCxnSpPr>
          <p:nvPr/>
        </p:nvCxnSpPr>
        <p:spPr>
          <a:xfrm>
            <a:off x="0" y="756458"/>
            <a:ext cx="12192000" cy="0"/>
          </a:xfrm>
          <a:prstGeom prst="line">
            <a:avLst/>
          </a:prstGeom>
          <a:ln w="76200">
            <a:solidFill>
              <a:srgbClr val="AB0A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id="{B678546B-DFAA-4849-97F2-6D365AA46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200" y="-50931"/>
            <a:ext cx="10515600" cy="842614"/>
          </a:xfrm>
        </p:spPr>
        <p:txBody>
          <a:bodyPr/>
          <a:lstStyle/>
          <a:p>
            <a:r>
              <a:rPr lang="en-US" dirty="0"/>
              <a:t>AI/ML Service Line</a:t>
            </a:r>
          </a:p>
        </p:txBody>
      </p:sp>
      <p:pic>
        <p:nvPicPr>
          <p:cNvPr id="64" name="Picture 2">
            <a:extLst>
              <a:ext uri="{FF2B5EF4-FFF2-40B4-BE49-F238E27FC236}">
                <a16:creationId xmlns:a16="http://schemas.microsoft.com/office/drawing/2014/main" id="{56CB8FC2-3E68-54B2-E03E-528965548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871658" y="30840"/>
            <a:ext cx="1321029" cy="6605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2559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C5582F1-15F8-4A9B-A4D5-8A1BB5BDF404}"/>
              </a:ext>
            </a:extLst>
          </p:cNvPr>
          <p:cNvCxnSpPr>
            <a:cxnSpLocks/>
          </p:cNvCxnSpPr>
          <p:nvPr/>
        </p:nvCxnSpPr>
        <p:spPr>
          <a:xfrm>
            <a:off x="0" y="756458"/>
            <a:ext cx="12192000" cy="0"/>
          </a:xfrm>
          <a:prstGeom prst="line">
            <a:avLst/>
          </a:prstGeom>
          <a:ln w="76200">
            <a:solidFill>
              <a:srgbClr val="AB0A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id="{B678546B-DFAA-4849-97F2-6D365AA46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200" y="-50931"/>
            <a:ext cx="10515600" cy="842614"/>
          </a:xfrm>
        </p:spPr>
        <p:txBody>
          <a:bodyPr/>
          <a:lstStyle/>
          <a:p>
            <a:r>
              <a:rPr lang="en-US" dirty="0"/>
              <a:t>Naval Sea Systems Command Case Study</a:t>
            </a:r>
          </a:p>
        </p:txBody>
      </p:sp>
      <p:pic>
        <p:nvPicPr>
          <p:cNvPr id="64" name="Picture 2">
            <a:extLst>
              <a:ext uri="{FF2B5EF4-FFF2-40B4-BE49-F238E27FC236}">
                <a16:creationId xmlns:a16="http://schemas.microsoft.com/office/drawing/2014/main" id="{56CB8FC2-3E68-54B2-E03E-528965548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871658" y="30840"/>
            <a:ext cx="1321029" cy="660515"/>
          </a:xfrm>
          <a:prstGeom prst="rect">
            <a:avLst/>
          </a:prstGeom>
          <a:noFill/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C383640D-FA10-3B03-FBDA-789DA721CEAE}"/>
              </a:ext>
            </a:extLst>
          </p:cNvPr>
          <p:cNvSpPr txBox="1">
            <a:spLocks/>
          </p:cNvSpPr>
          <p:nvPr/>
        </p:nvSpPr>
        <p:spPr>
          <a:xfrm>
            <a:off x="740009" y="1523326"/>
            <a:ext cx="7802011" cy="46470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4" indent="-342894"/>
            <a:r>
              <a:rPr lang="en-US" sz="2400" dirty="0"/>
              <a:t>Situation</a:t>
            </a:r>
          </a:p>
          <a:p>
            <a:pPr marL="800086" lvl="1" indent="-342894"/>
            <a:r>
              <a:rPr lang="en-US" sz="1800" dirty="0"/>
              <a:t>Paragraph 1</a:t>
            </a:r>
          </a:p>
          <a:p>
            <a:pPr marL="800086" lvl="1" indent="-342894"/>
            <a:r>
              <a:rPr lang="en-US" sz="1800" dirty="0"/>
              <a:t>Paragraph 2</a:t>
            </a:r>
          </a:p>
          <a:p>
            <a:pPr marL="342894" lvl="1" indent="-342894">
              <a:spcBef>
                <a:spcPts val="1001"/>
              </a:spcBef>
            </a:pPr>
            <a:r>
              <a:rPr lang="en-US" b="1" dirty="0"/>
              <a:t>Approach</a:t>
            </a:r>
          </a:p>
          <a:p>
            <a:pPr marL="800086" lvl="1" indent="-342894"/>
            <a:r>
              <a:rPr lang="en-US" sz="1800" dirty="0"/>
              <a:t>Paragraph 1</a:t>
            </a:r>
          </a:p>
          <a:p>
            <a:pPr marL="800086" lvl="1" indent="-342894"/>
            <a:r>
              <a:rPr lang="en-US" sz="1800" dirty="0"/>
              <a:t>Paragraph 2</a:t>
            </a:r>
          </a:p>
          <a:p>
            <a:pPr marL="342894" indent="-342894"/>
            <a:r>
              <a:rPr lang="en-US" sz="2400" dirty="0"/>
              <a:t>Outcome / Value Delivered</a:t>
            </a:r>
          </a:p>
          <a:p>
            <a:pPr marL="800086" lvl="1" indent="-342894"/>
            <a:r>
              <a:rPr lang="en-US" sz="1800" dirty="0"/>
              <a:t>Paragraph 1</a:t>
            </a:r>
          </a:p>
          <a:p>
            <a:pPr marL="800086" lvl="1" indent="-342894"/>
            <a:r>
              <a:rPr lang="en-US" sz="1800" dirty="0"/>
              <a:t>Paragraph 2</a:t>
            </a:r>
          </a:p>
          <a:p>
            <a:pPr marL="800086" lvl="1" indent="-342894"/>
            <a:r>
              <a:rPr lang="en-US" sz="1800" dirty="0"/>
              <a:t>Paragraph 3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8E1558B-5613-A568-1751-A88F6920DAB7}"/>
              </a:ext>
            </a:extLst>
          </p:cNvPr>
          <p:cNvSpPr txBox="1">
            <a:spLocks/>
          </p:cNvSpPr>
          <p:nvPr/>
        </p:nvSpPr>
        <p:spPr>
          <a:xfrm>
            <a:off x="682077" y="1041834"/>
            <a:ext cx="6051231" cy="612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venir 85 Heavy" panose="020B0603020203020204" pitchFamily="34" charset="0"/>
                <a:ea typeface="+mn-ea"/>
                <a:cs typeface="+mn-cs"/>
              </a:rPr>
              <a:t>Security Operations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1EDCC0-3215-3D33-A2C5-562F208839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9286" y="1764759"/>
            <a:ext cx="2986726" cy="15697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563C65-16B3-6384-540F-F2B626CCAD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76293" y="4365270"/>
            <a:ext cx="2472711" cy="113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27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50F472FD-2FC9-41D3-B0B5-12B34F0E1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" b="648"/>
          <a:stretch/>
        </p:blipFill>
        <p:spPr bwMode="auto">
          <a:xfrm>
            <a:off x="-80025" y="-1"/>
            <a:ext cx="12352049" cy="6858002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8879068-3474-4B73-A613-A4C1EA388125}"/>
              </a:ext>
            </a:extLst>
          </p:cNvPr>
          <p:cNvSpPr/>
          <p:nvPr/>
        </p:nvSpPr>
        <p:spPr>
          <a:xfrm>
            <a:off x="-80027" y="0"/>
            <a:ext cx="12352048" cy="6858001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81B8434-24EF-4C32-81CC-D2B6B1C14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042" y="163008"/>
            <a:ext cx="2895200" cy="144760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7D7237-9190-4C3B-8F96-44D4ADA9F3F9}"/>
              </a:ext>
            </a:extLst>
          </p:cNvPr>
          <p:cNvSpPr txBox="1"/>
          <p:nvPr/>
        </p:nvSpPr>
        <p:spPr>
          <a:xfrm>
            <a:off x="179042" y="5494663"/>
            <a:ext cx="5029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Neil McDonnell</a:t>
            </a:r>
          </a:p>
          <a:p>
            <a:r>
              <a:rPr lang="en-US" dirty="0"/>
              <a:t>President</a:t>
            </a:r>
          </a:p>
          <a:p>
            <a:r>
              <a:rPr lang="en-US" dirty="0"/>
              <a:t>555.555.1212 | neil@govconchamber.com</a:t>
            </a:r>
          </a:p>
          <a:p>
            <a:r>
              <a:rPr lang="en-US" b="1" dirty="0"/>
              <a:t>CAGE:</a:t>
            </a:r>
            <a:r>
              <a:rPr lang="en-US" dirty="0"/>
              <a:t> 1GCC2 | </a:t>
            </a:r>
            <a:r>
              <a:rPr lang="en-US" b="1" dirty="0"/>
              <a:t>EUI:</a:t>
            </a:r>
            <a:r>
              <a:rPr lang="en-US" dirty="0"/>
              <a:t> WASDUNSNOW1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A5068A63-2252-4684-B3DE-1C7BC1066A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660" y="0"/>
            <a:ext cx="1209298" cy="1153463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A7DCC07E-34D0-4CA0-808E-8CC552969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3132" y="6066960"/>
            <a:ext cx="7559826" cy="702066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CAPABILITY BRIEF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998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3500fbe-c588-4b90-ae08-6fd575ffe1c6" xsi:nil="true"/>
    <lcf76f155ced4ddcb4097134ff3c332f xmlns="73d1132a-7277-4b2f-a275-6738d764b89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18A5119BCAF444B796364BAC03273C" ma:contentTypeVersion="20" ma:contentTypeDescription="Create a new document." ma:contentTypeScope="" ma:versionID="57bfae95c90abe6986fce7aaf7fead9f">
  <xsd:schema xmlns:xsd="http://www.w3.org/2001/XMLSchema" xmlns:xs="http://www.w3.org/2001/XMLSchema" xmlns:p="http://schemas.microsoft.com/office/2006/metadata/properties" xmlns:ns2="73d1132a-7277-4b2f-a275-6738d764b898" xmlns:ns3="83500fbe-c588-4b90-ae08-6fd575ffe1c6" targetNamespace="http://schemas.microsoft.com/office/2006/metadata/properties" ma:root="true" ma:fieldsID="a9a03861db20077512def2c90f1ded74" ns2:_="" ns3:_="">
    <xsd:import namespace="73d1132a-7277-4b2f-a275-6738d764b898"/>
    <xsd:import namespace="83500fbe-c588-4b90-ae08-6fd575ffe1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d1132a-7277-4b2f-a275-6738d764b8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eed0204-86b4-444a-b9b8-bb22704580c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500fbe-c588-4b90-ae08-6fd575ffe1c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3b68a64b-9a2e-495c-9b27-50abeea8ed60}" ma:internalName="TaxCatchAll" ma:showField="CatchAllData" ma:web="83500fbe-c588-4b90-ae08-6fd575ffe1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DC54AB-5CD8-4F42-A81D-C2CBBE6EA420}">
  <ds:schemaRefs>
    <ds:schemaRef ds:uri="73d1132a-7277-4b2f-a275-6738d764b898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83500fbe-c588-4b90-ae08-6fd575ffe1c6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0C815EF-077F-46D5-A7F1-76200715CC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91F9C4-E8AF-4592-8A8C-5B2CB2D45C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d1132a-7277-4b2f-a275-6738d764b898"/>
    <ds:schemaRef ds:uri="83500fbe-c588-4b90-ae08-6fd575ffe1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1446</TotalTime>
  <Words>232</Words>
  <Application>Microsoft Office PowerPoint</Application>
  <PresentationFormat>Widescreen</PresentationFormat>
  <Paragraphs>71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Avenir 85 Heavy</vt:lpstr>
      <vt:lpstr>Avenir LT Std 55 Roman</vt:lpstr>
      <vt:lpstr>Calibri</vt:lpstr>
      <vt:lpstr>Calibri Light</vt:lpstr>
      <vt:lpstr>Office Theme</vt:lpstr>
      <vt:lpstr>CAPABILITY BRIEF</vt:lpstr>
      <vt:lpstr>PowerPoint Presentation</vt:lpstr>
      <vt:lpstr>Proven Relationships</vt:lpstr>
      <vt:lpstr>Cloud Service Line</vt:lpstr>
      <vt:lpstr>Cyber Service Line</vt:lpstr>
      <vt:lpstr>AI/ML Service Line</vt:lpstr>
      <vt:lpstr>Naval Sea Systems Command Case Study</vt:lpstr>
      <vt:lpstr>CAPABILITY BRIEF</vt:lpstr>
    </vt:vector>
  </TitlesOfParts>
  <Company>GovCon Chamber of Commerce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Capabilities Briefing Deck - by Neil McDonnell</dc:title>
  <dc:creator>Neil McDonnell</dc:creator>
  <cp:lastModifiedBy>Neil McDonnell</cp:lastModifiedBy>
  <cp:revision>3</cp:revision>
  <dcterms:created xsi:type="dcterms:W3CDTF">2022-06-09T18:54:31Z</dcterms:created>
  <dcterms:modified xsi:type="dcterms:W3CDTF">2024-01-29T16:22:53Z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0x0101003018A5119BCAF444B796364BAC03273C</vt:lpwstr>
  </property>
  <property fmtid="{D5CDD505-2E9C-101B-9397-08002B2CF9AE}" pid="3" name="MediaServiceImageTags">
    <vt:lpwstr/>
  </property>
</Properties>
</file>